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media/image49.gif" ContentType="image/gif"/>
  <Override PartName="/ppt/tags/tag3.xml" ContentType="application/vnd.openxmlformats-officedocument.presentationml.tags+xml"/>
  <Override PartName="/ppt/notesSlides/notesSlide22.xml" ContentType="application/vnd.openxmlformats-officedocument.presentationml.notesSlide+xml"/>
  <Override PartName="/ppt/tags/tag4.xml" ContentType="application/vnd.openxmlformats-officedocument.presentationml.tags+xml"/>
  <Override PartName="/ppt/notesSlides/notesSlide23.xml" ContentType="application/vnd.openxmlformats-officedocument.presentationml.notesSlide+xml"/>
  <Override PartName="/ppt/tags/tag5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6.xml" ContentType="application/vnd.openxmlformats-officedocument.presentationml.tags+xml"/>
  <Override PartName="/ppt/notesSlides/notesSlide27.xml" ContentType="application/vnd.openxmlformats-officedocument.presentationml.notesSlide+xml"/>
  <Override PartName="/ppt/tags/tag7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5"/>
  </p:notesMasterIdLst>
  <p:sldIdLst>
    <p:sldId id="305" r:id="rId2"/>
    <p:sldId id="306" r:id="rId3"/>
    <p:sldId id="307" r:id="rId4"/>
    <p:sldId id="333" r:id="rId5"/>
    <p:sldId id="278" r:id="rId6"/>
    <p:sldId id="260" r:id="rId7"/>
    <p:sldId id="313" r:id="rId8"/>
    <p:sldId id="323" r:id="rId9"/>
    <p:sldId id="263" r:id="rId10"/>
    <p:sldId id="309" r:id="rId11"/>
    <p:sldId id="314" r:id="rId12"/>
    <p:sldId id="320" r:id="rId13"/>
    <p:sldId id="329" r:id="rId14"/>
    <p:sldId id="324" r:id="rId15"/>
    <p:sldId id="270" r:id="rId16"/>
    <p:sldId id="317" r:id="rId17"/>
    <p:sldId id="315" r:id="rId18"/>
    <p:sldId id="325" r:id="rId19"/>
    <p:sldId id="258" r:id="rId20"/>
    <p:sldId id="319" r:id="rId21"/>
    <p:sldId id="304" r:id="rId22"/>
    <p:sldId id="326" r:id="rId23"/>
    <p:sldId id="327" r:id="rId24"/>
    <p:sldId id="330" r:id="rId25"/>
    <p:sldId id="318" r:id="rId26"/>
    <p:sldId id="328" r:id="rId27"/>
    <p:sldId id="334" r:id="rId28"/>
    <p:sldId id="335" r:id="rId29"/>
    <p:sldId id="336" r:id="rId30"/>
    <p:sldId id="337" r:id="rId31"/>
    <p:sldId id="338" r:id="rId32"/>
    <p:sldId id="331" r:id="rId33"/>
    <p:sldId id="332" r:id="rId3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CB6BBEF7-9717-4733-A929-535518E6EBF6}">
          <p14:sldIdLst>
            <p14:sldId id="305"/>
            <p14:sldId id="306"/>
            <p14:sldId id="307"/>
            <p14:sldId id="333"/>
          </p14:sldIdLst>
        </p14:section>
        <p14:section name="Scan" id="{16378913-E5ED-4281-BAF5-F1F938CB0BED}">
          <p14:sldIdLst>
            <p14:sldId id="278"/>
            <p14:sldId id="260"/>
            <p14:sldId id="313"/>
            <p14:sldId id="323"/>
          </p14:sldIdLst>
        </p14:section>
        <p14:section name="Enjoy" id="{E2D565D1-BA5E-44E6-A40E-50A644912248}">
          <p14:sldIdLst>
            <p14:sldId id="263"/>
            <p14:sldId id="309"/>
            <p14:sldId id="314"/>
            <p14:sldId id="320"/>
            <p14:sldId id="329"/>
            <p14:sldId id="324"/>
          </p14:sldIdLst>
        </p14:section>
        <p14:section name="Access" id="{71D59651-8EFA-4415-9623-98B4C4A8699C}">
          <p14:sldIdLst>
            <p14:sldId id="270"/>
            <p14:sldId id="317"/>
            <p14:sldId id="315"/>
            <p14:sldId id="325"/>
            <p14:sldId id="258"/>
            <p14:sldId id="319"/>
            <p14:sldId id="304"/>
            <p14:sldId id="326"/>
            <p14:sldId id="327"/>
            <p14:sldId id="330"/>
            <p14:sldId id="318"/>
            <p14:sldId id="328"/>
            <p14:sldId id="334"/>
            <p14:sldId id="335"/>
            <p14:sldId id="336"/>
            <p14:sldId id="337"/>
            <p14:sldId id="338"/>
            <p14:sldId id="331"/>
            <p14:sldId id="33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74" autoAdjust="0"/>
    <p:restoredTop sz="80464" autoAdjust="0"/>
  </p:normalViewPr>
  <p:slideViewPr>
    <p:cSldViewPr snapToGrid="0">
      <p:cViewPr>
        <p:scale>
          <a:sx n="89" d="100"/>
          <a:sy n="89" d="100"/>
        </p:scale>
        <p:origin x="-1632" y="-1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830A1-3891-4B82-A120-081866556DA0}" type="datetimeFigureOut">
              <a:rPr lang="en-US" smtClean="0"/>
              <a:pPr/>
              <a:t>4/29/13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C9574-A819-4FE4-99A7-1E27AD09A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173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19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Harry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Harry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Harry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Harry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Harry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Rahimi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from Clearwater Computing</a:t>
            </a:r>
          </a:p>
          <a:p>
            <a:endParaRPr lang="en-US" dirty="0" smtClean="0"/>
          </a:p>
          <a:p>
            <a:r>
              <a:rPr lang="en-US" dirty="0" smtClean="0"/>
              <a:t>It’s now Spring</a:t>
            </a:r>
          </a:p>
          <a:p>
            <a:endParaRPr lang="en-US" dirty="0" smtClean="0"/>
          </a:p>
          <a:p>
            <a:r>
              <a:rPr lang="en-US" dirty="0" smtClean="0"/>
              <a:t>And that means it is time for Spring Cleaning</a:t>
            </a:r>
          </a:p>
          <a:p>
            <a:endParaRPr lang="en-US" dirty="0" smtClean="0"/>
          </a:p>
          <a:p>
            <a:r>
              <a:rPr lang="en-US" dirty="0" smtClean="0"/>
              <a:t>What does Spring</a:t>
            </a:r>
            <a:r>
              <a:rPr lang="en-US" baseline="0" dirty="0" smtClean="0"/>
              <a:t> cleaning mean for you?</a:t>
            </a:r>
          </a:p>
          <a:p>
            <a:endParaRPr lang="en-US" dirty="0" smtClean="0"/>
          </a:p>
          <a:p>
            <a:r>
              <a:rPr lang="en-US" dirty="0" smtClean="0"/>
              <a:t>&lt;click&gt;</a:t>
            </a:r>
          </a:p>
          <a:p>
            <a:endParaRPr lang="en-US" dirty="0" smtClean="0"/>
          </a:p>
          <a:p>
            <a:r>
              <a:rPr lang="en-US" dirty="0" smtClean="0"/>
              <a:t>It probably does not mean with a mop and bucket</a:t>
            </a:r>
          </a:p>
          <a:p>
            <a:endParaRPr lang="en-US" dirty="0" smtClean="0"/>
          </a:p>
          <a:p>
            <a:r>
              <a:rPr lang="en-US" dirty="0" smtClean="0"/>
              <a:t>&lt;click&gt;</a:t>
            </a:r>
          </a:p>
          <a:p>
            <a:endParaRPr lang="en-US" dirty="0" smtClean="0"/>
          </a:p>
          <a:p>
            <a:r>
              <a:rPr lang="en-US" dirty="0" smtClean="0"/>
              <a:t>It is time for spring cleaning your</a:t>
            </a:r>
            <a:r>
              <a:rPr lang="en-US" baseline="0" dirty="0" smtClean="0"/>
              <a:t> filing cabinet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3546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Rahimi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60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Rahimi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3148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Rahimi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2501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Rahimi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407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Rahimi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407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Rahimi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Rahimi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Harry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We are so confident that you will always be able to access your documents that we encourage you to shred your excess paper. Your documents are safe with us!</a:t>
            </a:r>
            <a:endParaRPr lang="en-US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Harry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9" y="15411"/>
            <a:ext cx="3498527" cy="21190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15411"/>
            <a:ext cx="5624418" cy="21191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113875"/>
            <a:ext cx="7668994" cy="172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20" y="2114550"/>
            <a:ext cx="1461333" cy="1720388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8" y="3817364"/>
            <a:ext cx="9098280" cy="130302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55230" y="1852332"/>
            <a:ext cx="304800" cy="1143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4/29/13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971550"/>
            <a:ext cx="5105400" cy="1062202"/>
          </a:xfrm>
        </p:spPr>
        <p:txBody>
          <a:bodyPr anchor="b">
            <a:normAutofit/>
          </a:bodyPr>
          <a:lstStyle>
            <a:lvl1pPr algn="r">
              <a:buNone/>
              <a:defRPr lang="en-US" sz="2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3086100"/>
            <a:ext cx="7315200" cy="685800"/>
          </a:xfrm>
        </p:spPr>
        <p:txBody>
          <a:bodyPr anchor="b" anchorCtr="0">
            <a:normAutofit/>
          </a:bodyPr>
          <a:lstStyle>
            <a:lvl1pPr marL="0" indent="0">
              <a:defRPr lang="en-US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xmlns:p14="http://schemas.microsoft.com/office/powerpoint/2010/main"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4/29/13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595263" y="3600450"/>
            <a:ext cx="4873752" cy="51435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3600450"/>
            <a:ext cx="4809244" cy="425054"/>
          </a:xfrm>
        </p:spPr>
        <p:txBody>
          <a:bodyPr anchor="b">
            <a:normAutofit/>
          </a:bodyPr>
          <a:lstStyle>
            <a:lvl1pPr algn="ctr">
              <a:defRPr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628650"/>
            <a:ext cx="4873752" cy="2859617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628651"/>
            <a:ext cx="2819400" cy="3477683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792800" y="3600450"/>
            <a:ext cx="5500800" cy="51435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>
            <a:normAutofit/>
          </a:bodyPr>
          <a:lstStyle>
            <a:lvl1pPr algn="ctr">
              <a:defRPr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171950"/>
            <a:ext cx="5486400" cy="45720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4/29/13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4/29/13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311150"/>
            <a:ext cx="5029200" cy="3429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>
              <a:defRPr lang="en-US" sz="28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    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51054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4/29/13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/>
          <a:srcRect l="2599" r="5874" b="5262"/>
          <a:stretch/>
        </p:blipFill>
        <p:spPr>
          <a:xfrm>
            <a:off x="3530" y="4400550"/>
            <a:ext cx="9144000" cy="79027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34E2-BBB6-4D34-BB01-078E9AA25260}" type="datetimeFigureOut">
              <a:rPr lang="en-US" smtClean="0"/>
              <a:pPr/>
              <a:t>4/29/13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20FCD-5F4C-4989-BE05-0A8208BCBC2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494265"/>
            <a:ext cx="5867400" cy="1477535"/>
          </a:xfrm>
        </p:spPr>
        <p:txBody>
          <a:bodyPr anchor="ctr">
            <a:normAutofit/>
          </a:bodyPr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3829051"/>
            <a:ext cx="8229601" cy="281840"/>
          </a:xfrm>
        </p:spPr>
        <p:txBody>
          <a:bodyPr anchor="b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 userDrawn="1"/>
        </p:nvSpPr>
        <p:spPr>
          <a:xfrm>
            <a:off x="762000" y="1459657"/>
            <a:ext cx="2057400" cy="154305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8686800" y="3949032"/>
            <a:ext cx="457200" cy="72504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           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1007328" y="1494266"/>
            <a:ext cx="1583472" cy="97155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/>
          <a:srcRect l="2599" r="5874" b="5262"/>
          <a:stretch/>
        </p:blipFill>
        <p:spPr>
          <a:xfrm>
            <a:off x="3530" y="4400550"/>
            <a:ext cx="9144000" cy="790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57150"/>
            <a:ext cx="8403020" cy="514350"/>
          </a:xfrm>
        </p:spPr>
        <p:txBody>
          <a:bodyPr anchor="ctr" anchorCtr="0">
            <a:normAutofit/>
          </a:bodyPr>
          <a:lstStyle>
            <a:lvl1pPr algn="l">
              <a:defRPr sz="3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4/29/13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: Emph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4/29/13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"/>
            <a:ext cx="7068015" cy="628650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7302"/>
            <a:ext cx="4038600" cy="2978591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7300"/>
            <a:ext cx="4038600" cy="2978591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4/29/13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4/29/13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71500"/>
            <a:ext cx="2445488" cy="171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0" y="1557900"/>
            <a:ext cx="70104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: Emph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/>
              <a:pPr/>
              <a:t>4/29/13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90400" y="2310750"/>
            <a:ext cx="8686800" cy="821700"/>
          </a:xfrm>
        </p:spPr>
        <p:txBody>
          <a:bodyPr>
            <a:normAutofit/>
          </a:bodyPr>
          <a:lstStyle>
            <a:lvl1pPr algn="ctr">
              <a:defRPr lang="en-US" sz="4600" b="1" kern="1200" spc="-150" baseline="0" dirty="0" smtClean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1818564"/>
            <a:ext cx="8694000" cy="479822"/>
          </a:xfrm>
        </p:spPr>
        <p:txBody>
          <a:bodyPr anchor="b">
            <a:normAutofit/>
          </a:bodyPr>
          <a:lstStyle>
            <a:lvl1pPr marL="0" indent="0" algn="ctr">
              <a:buNone/>
              <a:defRPr lang="en-US" sz="2800" kern="1200" dirty="0" smtClean="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4/29/13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2171700"/>
            <a:ext cx="7543800" cy="16002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2400300"/>
            <a:ext cx="7010400" cy="12573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en-US" sz="4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648200" y="498585"/>
            <a:ext cx="4191000" cy="285750"/>
          </a:xfrm>
        </p:spPr>
        <p:txBody>
          <a:bodyPr>
            <a:normAutofit/>
          </a:bodyPr>
          <a:lstStyle>
            <a:lvl1pPr algn="r">
              <a:buNone/>
              <a:defRPr lang="en-US" sz="1800" b="1" kern="12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utoUpdateAnimBg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3008313" cy="6191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457200"/>
            <a:ext cx="5111750" cy="40005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76326"/>
            <a:ext cx="3008313" cy="286702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4/29/13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print"/>
          <a:srcRect l="2599" r="5874" b="5262"/>
          <a:stretch/>
        </p:blipFill>
        <p:spPr>
          <a:xfrm>
            <a:off x="3530" y="4400550"/>
            <a:ext cx="9144000" cy="7902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4/29/13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1" r:id="rId4"/>
    <p:sldLayoutId id="2147483652" r:id="rId5"/>
    <p:sldLayoutId id="2147483654" r:id="rId6"/>
    <p:sldLayoutId id="2147483655" r:id="rId7"/>
    <p:sldLayoutId id="2147483660" r:id="rId8"/>
    <p:sldLayoutId id="2147483656" r:id="rId9"/>
    <p:sldLayoutId id="2147483676" r:id="rId10"/>
    <p:sldLayoutId id="2147483657" r:id="rId11"/>
    <p:sldLayoutId id="2147483658" r:id="rId12"/>
    <p:sldLayoutId id="2147483659" r:id="rId13"/>
    <p:sldLayoutId id="2147483663" r:id="rId1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35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8.jpeg"/><Relationship Id="rId5" Type="http://schemas.openxmlformats.org/officeDocument/2006/relationships/image" Target="../media/image49.gi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8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8.jpe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8.jpe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8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8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8.jpeg"/><Relationship Id="rId6" Type="http://schemas.openxmlformats.org/officeDocument/2006/relationships/image" Target="../media/image30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earwater-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88" y="901003"/>
            <a:ext cx="6969724" cy="292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84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Staples </a:t>
            </a:r>
            <a:r>
              <a:rPr lang="en-US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and</a:t>
            </a:r>
            <a:r>
              <a:rPr 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Scissors</a:t>
            </a:r>
            <a:endParaRPr lang="en-US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895350"/>
            <a:ext cx="2296439" cy="1676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2724150"/>
            <a:ext cx="3962400" cy="185589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Sort documents however you choose. Use </a:t>
            </a:r>
            <a:r>
              <a:rPr lang="en-US" sz="2000" b="1" dirty="0" smtClean="0">
                <a:solidFill>
                  <a:srgbClr val="F48914"/>
                </a:solidFill>
              </a:rPr>
              <a:t>Staples </a:t>
            </a: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to create easy-to-navigate multipage documents</a:t>
            </a:r>
            <a:endParaRPr lang="en-US" sz="20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2724150"/>
            <a:ext cx="3962400" cy="185589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Use </a:t>
            </a:r>
            <a:r>
              <a:rPr lang="en-US" sz="2000" b="1" dirty="0" smtClean="0">
                <a:solidFill>
                  <a:srgbClr val="F4891E"/>
                </a:solidFill>
              </a:rPr>
              <a:t>scissors </a:t>
            </a:r>
            <a:r>
              <a:rPr lang="en-US" sz="2000" dirty="0" smtClean="0"/>
              <a:t>to crop individual scans while scanning, even in multipage documents.</a:t>
            </a:r>
            <a:endParaRPr lang="en-US" sz="20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19943" r="5737" b="12188"/>
          <a:stretch/>
        </p:blipFill>
        <p:spPr>
          <a:xfrm>
            <a:off x="4867673" y="841794"/>
            <a:ext cx="3751876" cy="202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4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738433" y="2828885"/>
            <a:ext cx="3962400" cy="185589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Clearwater Filer’s Optical Character Recognition plugin utilizes </a:t>
            </a:r>
            <a:r>
              <a:rPr lang="en-US" sz="2000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Tesseract</a:t>
            </a: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to enable easy searching with minimal effort</a:t>
            </a:r>
            <a:endParaRPr lang="en-US" sz="20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Plug in </a:t>
            </a:r>
            <a:r>
              <a:rPr lang="en-US" sz="2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to more functionality</a:t>
            </a:r>
            <a:endParaRPr lang="en-US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9574" y="2786081"/>
            <a:ext cx="3962400" cy="185589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A robust plugin framework supports infinite expansion for new ways of classifying your documents and uploading to cloud services</a:t>
            </a:r>
            <a:endParaRPr lang="en-US" sz="20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25" y="623947"/>
            <a:ext cx="2343150" cy="2343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7882" y="819150"/>
            <a:ext cx="196215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9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OCR </a:t>
            </a:r>
            <a:r>
              <a:rPr lang="en-US" sz="2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is awesome</a:t>
            </a:r>
            <a:endParaRPr lang="en-US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30602" b="38970"/>
          <a:stretch/>
        </p:blipFill>
        <p:spPr>
          <a:xfrm>
            <a:off x="228600" y="1123950"/>
            <a:ext cx="8716147" cy="3505200"/>
          </a:xfrm>
          <a:prstGeom prst="rect">
            <a:avLst/>
          </a:prstGeom>
          <a:ln>
            <a:solidFill>
              <a:srgbClr val="262626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1657350"/>
            <a:ext cx="1962150" cy="1962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1276350"/>
            <a:ext cx="8704906" cy="304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numCol="3" rtlCol="0">
            <a:spAutoFit/>
          </a:bodyPr>
          <a:lstStyle/>
          <a:p>
            <a:r>
              <a:rPr lang="en-US" sz="1000" dirty="0" err="1"/>
              <a:t>uNITED</a:t>
            </a:r>
            <a:r>
              <a:rPr lang="en-US" sz="1000" dirty="0"/>
              <a:t>@,  Baggage Document 0162605585050  Description First Bag Fee  Ticket Number 0167185524087  BAGGAGE FEES  Total Fees  Excess Baggage Terms and Conditions: — All excess baggage is subject to space availability. — Receipt for payment must be presented at bag check.</a:t>
            </a:r>
            <a:r>
              <a:rPr lang="en-US" sz="1000" dirty="0" smtClean="0"/>
              <a:t> Baggage </a:t>
            </a:r>
            <a:r>
              <a:rPr lang="en-US" sz="1000" dirty="0" err="1" smtClean="0"/>
              <a:t>Receibt</a:t>
            </a:r>
            <a:r>
              <a:rPr lang="en-US" sz="1000" dirty="0" smtClean="0"/>
              <a:t> Issue Date: 02 MAR 2013 MSN ATO  </a:t>
            </a:r>
            <a:r>
              <a:rPr lang="en-US" sz="1000" dirty="0" err="1" smtClean="0"/>
              <a:t>Qty</a:t>
            </a:r>
            <a:r>
              <a:rPr lang="en-US" sz="1000" dirty="0" smtClean="0"/>
              <a:t> Fees 1 $25.00 </a:t>
            </a:r>
            <a:r>
              <a:rPr lang="en-US" sz="1000" dirty="0" err="1" smtClean="0"/>
              <a:t>uso</a:t>
            </a:r>
            <a:r>
              <a:rPr lang="en-US" sz="1000" dirty="0" smtClean="0"/>
              <a:t> $25.99  - For refunds or adjustments, see a United </a:t>
            </a:r>
            <a:r>
              <a:rPr lang="en-US" sz="1000" dirty="0" err="1" smtClean="0"/>
              <a:t>nepresentative</a:t>
            </a:r>
            <a:r>
              <a:rPr lang="en-US" sz="1000" dirty="0" smtClean="0"/>
              <a:t>.  AGENT REFERENCE:  GG ESC BAG  </a:t>
            </a:r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r>
              <a:rPr lang="en-US" sz="1000" dirty="0" smtClean="0"/>
              <a:t>A </a:t>
            </a:r>
            <a:r>
              <a:rPr lang="en-US" sz="1000" dirty="0"/>
              <a:t>sum ALLIANCE MEMBER '3"  Method of Payment MasterCard XXXXXXXXXXXX3794  </a:t>
            </a:r>
            <a:r>
              <a:rPr lang="en-US" sz="1000" dirty="0" err="1"/>
              <a:t>Cavdholder</a:t>
            </a:r>
            <a:r>
              <a:rPr lang="en-US" sz="1000" dirty="0"/>
              <a:t> Name MIZHAEL R RAGUSA  </a:t>
            </a:r>
            <a:r>
              <a:rPr lang="en-US" sz="1000" dirty="0" err="1"/>
              <a:t>Cmﬁmmmm</a:t>
            </a:r>
            <a:r>
              <a:rPr lang="en-US" sz="1000" dirty="0"/>
              <a:t> N7YsEH Carrier Routing HA MSN — 0RD HA ORD — MDT</a:t>
            </a:r>
          </a:p>
        </p:txBody>
      </p:sp>
    </p:spTree>
    <p:extLst>
      <p:ext uri="{BB962C8B-B14F-4D97-AF65-F5344CB8AC3E}">
        <p14:creationId xmlns:p14="http://schemas.microsoft.com/office/powerpoint/2010/main" val="357955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Tag it</a:t>
            </a:r>
            <a:r>
              <a:rPr lang="en-US" sz="2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… or don’t</a:t>
            </a:r>
            <a:endParaRPr lang="en-US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30602" b="38970"/>
          <a:stretch/>
        </p:blipFill>
        <p:spPr>
          <a:xfrm>
            <a:off x="304800" y="1200150"/>
            <a:ext cx="5684444" cy="2286000"/>
          </a:xfrm>
          <a:prstGeom prst="rect">
            <a:avLst/>
          </a:prstGeom>
          <a:ln>
            <a:solidFill>
              <a:srgbClr val="262626"/>
            </a:solidFill>
          </a:ln>
        </p:spPr>
      </p:pic>
      <p:pic>
        <p:nvPicPr>
          <p:cNvPr id="8" name="Picture 7" descr="Screen Shot 2013-04-10 at 1.27.46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800350"/>
            <a:ext cx="4985282" cy="1447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9820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US" sz="32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Tag it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… or don’t</a:t>
            </a:r>
            <a:endParaRPr lang="en-US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352550"/>
            <a:ext cx="1808516" cy="25590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48200" y="1352550"/>
            <a:ext cx="3962400" cy="1295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Tag your documents however you choose. Add, remove, or change tags at any time.</a:t>
            </a:r>
            <a:endParaRPr lang="en-US" sz="20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8200" y="2800350"/>
            <a:ext cx="3962400" cy="1295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Or if you’re feeling lazy, just use the tags that the Filer suggests for your document.</a:t>
            </a:r>
            <a:endParaRPr lang="en-US" sz="20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7" name="Left Arrow 16"/>
          <p:cNvSpPr/>
          <p:nvPr/>
        </p:nvSpPr>
        <p:spPr>
          <a:xfrm>
            <a:off x="2286000" y="2343150"/>
            <a:ext cx="1143000" cy="228600"/>
          </a:xfrm>
          <a:prstGeom prst="leftArrow">
            <a:avLst>
              <a:gd name="adj1" fmla="val 50000"/>
              <a:gd name="adj2" fmla="val 77387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8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762000" y="1459657"/>
            <a:ext cx="2057400" cy="1543050"/>
          </a:xfrm>
          <a:prstGeom prst="ellipse">
            <a:avLst/>
          </a:prstGeom>
          <a:gradFill flip="none" rotWithShape="1">
            <a:gsLst>
              <a:gs pos="5000">
                <a:srgbClr val="84D830"/>
              </a:gs>
              <a:gs pos="48000">
                <a:srgbClr val="7BCF27"/>
              </a:gs>
              <a:gs pos="100000">
                <a:srgbClr val="56901C"/>
              </a:gs>
            </a:gsLst>
            <a:path path="circle">
              <a:fillToRect l="50000" t="50000" r="50000" b="50000"/>
            </a:path>
            <a:tileRect/>
          </a:gradFill>
          <a:ln w="5080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             </a:t>
            </a:r>
          </a:p>
        </p:txBody>
      </p:sp>
      <p:sp>
        <p:nvSpPr>
          <p:cNvPr id="6" name="Oval 5"/>
          <p:cNvSpPr/>
          <p:nvPr/>
        </p:nvSpPr>
        <p:spPr>
          <a:xfrm>
            <a:off x="1007328" y="1494266"/>
            <a:ext cx="1583472" cy="97155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      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7868" y="1194574"/>
            <a:ext cx="12192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0" b="1" dirty="0" smtClean="0">
                <a:solidFill>
                  <a:srgbClr val="65B131">
                    <a:alpha val="64000"/>
                  </a:srgbClr>
                </a:solidFill>
                <a:cs typeface="Arial" pitchFamily="34" charset="0"/>
              </a:rPr>
              <a:t>3</a:t>
            </a:r>
            <a:endParaRPr lang="en-US" sz="17000" b="1" dirty="0">
              <a:solidFill>
                <a:srgbClr val="65B131">
                  <a:alpha val="64000"/>
                </a:srgbClr>
              </a:solidFill>
              <a:cs typeface="Arial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en-US" cap="none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  <a:t>Access </a:t>
            </a:r>
            <a:r>
              <a:rPr lang="en-US" b="0" cap="none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+mn-ea"/>
                <a:cs typeface="+mn-cs"/>
              </a:rPr>
              <a:t>and redistribute effortlessly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b">
            <a:normAutofit fontScale="85000" lnSpcReduction="20000"/>
          </a:bodyPr>
          <a:lstStyle/>
          <a:p>
            <a:pPr lvl="0">
              <a:spcBef>
                <a:spcPts val="0"/>
              </a:spcBef>
            </a:pPr>
            <a:r>
              <a:rPr lang="en-US" sz="17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Because that’s what the digital age is all about</a:t>
            </a:r>
            <a:endParaRPr lang="en-US" sz="17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Tablets </a:t>
            </a:r>
            <a:r>
              <a:rPr lang="en-US" sz="2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are today’s paper</a:t>
            </a:r>
            <a:endParaRPr lang="en-US" dirty="0">
              <a:latin typeface="+mn-lt"/>
            </a:endParaRPr>
          </a:p>
        </p:txBody>
      </p:sp>
      <p:pic>
        <p:nvPicPr>
          <p:cNvPr id="5" name="Picture 4" descr="Screen Shot 2013-04-10 at 1.42.31 PM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1962150"/>
            <a:ext cx="3976149" cy="318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Screen Shot 2013-04-10 at 1.42.14 PM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600" y="1996677"/>
            <a:ext cx="4032718" cy="3242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04800" y="742950"/>
            <a:ext cx="3962400" cy="185589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Search, View, and Explore from any tablet with an intuitive touch friendly web interface.  </a:t>
            </a:r>
            <a:endParaRPr lang="en-US" sz="20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53000" y="742950"/>
            <a:ext cx="3962400" cy="185589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Tablet based scanning interface makes it easy to see your documents and save tags</a:t>
            </a:r>
            <a:endParaRPr lang="en-US" sz="20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56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Collaboration</a:t>
            </a:r>
            <a:endParaRPr lang="en-US" dirty="0">
              <a:latin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8018">
            <a:off x="4771428" y="2914822"/>
            <a:ext cx="1031813" cy="17125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4285" y="980978"/>
            <a:ext cx="1584446" cy="1828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1047750"/>
            <a:ext cx="828109" cy="1600200"/>
          </a:xfrm>
          <a:prstGeom prst="rect">
            <a:avLst/>
          </a:prstGeom>
        </p:spPr>
      </p:pic>
      <p:sp>
        <p:nvSpPr>
          <p:cNvPr id="23" name="Left-Right Arrow 22"/>
          <p:cNvSpPr/>
          <p:nvPr/>
        </p:nvSpPr>
        <p:spPr>
          <a:xfrm rot="5400000">
            <a:off x="3231982" y="2635417"/>
            <a:ext cx="514350" cy="425116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Left-Right Arrow 23"/>
          <p:cNvSpPr/>
          <p:nvPr/>
        </p:nvSpPr>
        <p:spPr>
          <a:xfrm rot="10800000">
            <a:off x="4236155" y="3681661"/>
            <a:ext cx="685800" cy="318837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Left-Right Arrow 24"/>
          <p:cNvSpPr/>
          <p:nvPr/>
        </p:nvSpPr>
        <p:spPr>
          <a:xfrm rot="7846803">
            <a:off x="4137142" y="2818514"/>
            <a:ext cx="614853" cy="425116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400221" y="2647950"/>
            <a:ext cx="182880" cy="1371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3425453" y="3776358"/>
            <a:ext cx="182880" cy="1371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3425453" y="3775386"/>
            <a:ext cx="182880" cy="1371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4666666" y="3773074"/>
            <a:ext cx="18288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3423012" y="3777085"/>
            <a:ext cx="18288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3420661" y="3775692"/>
            <a:ext cx="18288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8603" y="3428294"/>
            <a:ext cx="1524000" cy="102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0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3 L 0.00278 0.22037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1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13889 -1.11111E-6 " pathEditMode="relative" rAng="0" ptsTypes="AA">
                                      <p:cBhvr>
                                        <p:cTn id="3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11788 -0.18403 " pathEditMode="relative" rAng="0" ptsTypes="AA">
                                      <p:cBhvr>
                                        <p:cTn id="41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-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82786E-6 L -0.13664 0.00046 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93 L -0.00261 -0.21911 " pathEditMode="relative" rAng="0" ptsTypes="AA">
                                      <p:cBhvr>
                                        <p:cTn id="6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11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046 L 0.11458 -0.18079 " pathEditMode="relative" rAng="0" ptsTypes="AA">
                                      <p:cBhvr>
                                        <p:cTn id="6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" y="-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19600" y="2952750"/>
            <a:ext cx="3946416" cy="175302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Easy for old-fashioned people to still see documents without making you less organized</a:t>
            </a:r>
          </a:p>
          <a:p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2952750"/>
            <a:ext cx="3962400" cy="185589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Go back to paper every time you need to.  Trigger printing straight from the web interface</a:t>
            </a:r>
            <a:endParaRPr lang="en-US" sz="20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Recreate </a:t>
            </a:r>
            <a:r>
              <a:rPr lang="en-US" sz="2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whenever you need to</a:t>
            </a:r>
            <a:endParaRPr lang="en-US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742950"/>
            <a:ext cx="2362200" cy="236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895350"/>
            <a:ext cx="3378200" cy="190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0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85750"/>
            <a:ext cx="7924800" cy="530915"/>
          </a:xfrm>
          <a:prstGeom prst="rect">
            <a:avLst/>
          </a:prstGeom>
          <a:noFill/>
        </p:spPr>
        <p:txBody>
          <a:bodyPr wrap="square" rtlCol="0">
            <a:normAutofit fontScale="85000" lnSpcReduction="20000"/>
          </a:bodyPr>
          <a:lstStyle/>
          <a:p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Digitizing </a:t>
            </a:r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Your </a:t>
            </a:r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Life</a:t>
            </a: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905000" y="2202607"/>
            <a:ext cx="5257800" cy="1191"/>
          </a:xfrm>
          <a:prstGeom prst="line">
            <a:avLst/>
          </a:prstGeom>
          <a:ln w="47625">
            <a:solidFill>
              <a:srgbClr val="E4E4E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50712" y="3845983"/>
            <a:ext cx="7973935" cy="300083"/>
          </a:xfrm>
          <a:prstGeom prst="rect">
            <a:avLst/>
          </a:prstGeom>
          <a:noFill/>
        </p:spPr>
        <p:txBody>
          <a:bodyPr wrap="none" rtlCol="0">
            <a:normAutofit fontScale="85000" lnSpcReduction="20000"/>
          </a:bodyPr>
          <a:lstStyle/>
          <a:p>
            <a:pPr algn="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 have features for every step of the way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86800" y="3963365"/>
            <a:ext cx="457200" cy="72504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           </a:t>
            </a:r>
            <a:endParaRPr lang="en-US" dirty="0">
              <a:solidFill>
                <a:srgbClr val="FF66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62000" y="1168092"/>
            <a:ext cx="2057400" cy="2708434"/>
            <a:chOff x="762000" y="1557456"/>
            <a:chExt cx="2057400" cy="3611244"/>
          </a:xfrm>
        </p:grpSpPr>
        <p:sp>
          <p:nvSpPr>
            <p:cNvPr id="6" name="Oval 5"/>
            <p:cNvSpPr/>
            <p:nvPr/>
          </p:nvSpPr>
          <p:spPr>
            <a:xfrm>
              <a:off x="762000" y="1946209"/>
              <a:ext cx="2057400" cy="2057400"/>
            </a:xfrm>
            <a:prstGeom prst="ellipse">
              <a:avLst/>
            </a:prstGeom>
            <a:gradFill flip="none" rotWithShape="1">
              <a:gsLst>
                <a:gs pos="0">
                  <a:srgbClr val="F39C29"/>
                </a:gs>
                <a:gs pos="50000">
                  <a:srgbClr val="F7931D"/>
                </a:gs>
                <a:gs pos="100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 w="82550">
              <a:noFill/>
            </a:ln>
            <a:effectLst>
              <a:outerShdw blurRad="1524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    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21392" y="1557456"/>
              <a:ext cx="1219200" cy="3611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0" b="1" dirty="0" smtClean="0">
                  <a:solidFill>
                    <a:srgbClr val="F26200">
                      <a:alpha val="40000"/>
                    </a:srgbClr>
                  </a:solidFill>
                  <a:latin typeface="+mj-lt"/>
                  <a:cs typeface="Arial" pitchFamily="34" charset="0"/>
                </a:rPr>
                <a:t>1</a:t>
              </a:r>
              <a:endParaRPr lang="en-US" sz="17000" b="1" dirty="0">
                <a:solidFill>
                  <a:srgbClr val="F26200">
                    <a:alpha val="40000"/>
                  </a:srgb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3416" y="2666898"/>
              <a:ext cx="1931160" cy="683264"/>
            </a:xfrm>
            <a:prstGeom prst="rect">
              <a:avLst/>
            </a:prstGeom>
            <a:noFill/>
          </p:spPr>
          <p:txBody>
            <a:bodyPr wrap="square" rtlCol="0">
              <a:normAutofit fontScale="85000" lnSpcReduction="20000"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b="1" spc="60" dirty="0" smtClean="0">
                  <a:solidFill>
                    <a:schemeClr val="bg1"/>
                  </a:solidFill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</a:rPr>
                <a:t>Scan and Shred All Your Paper</a:t>
              </a:r>
              <a:endParaRPr lang="en-US" sz="2400" b="1" dirty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066800" y="2006600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543300" y="1193957"/>
            <a:ext cx="2057400" cy="2708434"/>
            <a:chOff x="3543300" y="1591943"/>
            <a:chExt cx="2057400" cy="3611244"/>
          </a:xfrm>
        </p:grpSpPr>
        <p:sp>
          <p:nvSpPr>
            <p:cNvPr id="4" name="Oval 3"/>
            <p:cNvSpPr/>
            <p:nvPr/>
          </p:nvSpPr>
          <p:spPr>
            <a:xfrm>
              <a:off x="3543300" y="1946209"/>
              <a:ext cx="2057400" cy="2057400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50000">
                  <a:srgbClr val="399ECB"/>
                </a:gs>
                <a:gs pos="100000">
                  <a:srgbClr val="0077D0"/>
                </a:gs>
              </a:gsLst>
              <a:path path="circle">
                <a:fillToRect l="50000" t="50000" r="50000" b="50000"/>
              </a:path>
            </a:gradFill>
            <a:ln w="82550">
              <a:noFill/>
            </a:ln>
            <a:effectLst>
              <a:outerShdw blurRad="1270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    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33968" y="1591943"/>
              <a:ext cx="1219200" cy="3611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0" b="1" dirty="0" smtClean="0">
                  <a:solidFill>
                    <a:srgbClr val="2A7A9E">
                      <a:alpha val="40000"/>
                    </a:srgbClr>
                  </a:solidFill>
                  <a:latin typeface="+mj-lt"/>
                  <a:cs typeface="Arial" pitchFamily="34" charset="0"/>
                </a:rPr>
                <a:t>2</a:t>
              </a:r>
              <a:endParaRPr lang="en-US" sz="17000" b="1" dirty="0">
                <a:solidFill>
                  <a:srgbClr val="2A7A9E">
                    <a:alpha val="40000"/>
                  </a:srgb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01872" y="2701385"/>
              <a:ext cx="1931160" cy="665695"/>
            </a:xfrm>
            <a:prstGeom prst="rect">
              <a:avLst/>
            </a:prstGeom>
            <a:noFill/>
          </p:spPr>
          <p:txBody>
            <a:bodyPr wrap="square" rtlCol="0">
              <a:normAutofit fontScale="77500" lnSpcReduction="20000"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300" b="1" spc="60" dirty="0" smtClean="0">
                  <a:solidFill>
                    <a:schemeClr val="bg1"/>
                  </a:solidFill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</a:rPr>
                <a:t>Enjoy Easy and Automatic Filing</a:t>
              </a:r>
              <a:endParaRPr lang="en-US" sz="2300" b="1" dirty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782124" y="1988634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</a:t>
              </a:r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248400" y="1190633"/>
            <a:ext cx="2362200" cy="2708434"/>
            <a:chOff x="6248400" y="1587511"/>
            <a:chExt cx="2362200" cy="3611244"/>
          </a:xfrm>
        </p:grpSpPr>
        <p:sp>
          <p:nvSpPr>
            <p:cNvPr id="5" name="Oval 4"/>
            <p:cNvSpPr/>
            <p:nvPr/>
          </p:nvSpPr>
          <p:spPr>
            <a:xfrm>
              <a:off x="6324600" y="1953643"/>
              <a:ext cx="2057400" cy="2057400"/>
            </a:xfrm>
            <a:prstGeom prst="ellipse">
              <a:avLst/>
            </a:prstGeom>
            <a:gradFill flip="none" rotWithShape="1">
              <a:gsLst>
                <a:gs pos="5000">
                  <a:srgbClr val="84D830"/>
                </a:gs>
                <a:gs pos="48000">
                  <a:srgbClr val="7BCF27"/>
                </a:gs>
                <a:gs pos="100000">
                  <a:srgbClr val="56901C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</a:ln>
            <a:effectLst>
              <a:outerShdw blurRad="1524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    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21604" y="1587511"/>
              <a:ext cx="1219200" cy="3611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0" b="1" dirty="0" smtClean="0">
                  <a:solidFill>
                    <a:srgbClr val="65B131">
                      <a:alpha val="64000"/>
                    </a:srgbClr>
                  </a:solidFill>
                  <a:latin typeface="+mj-lt"/>
                  <a:cs typeface="Arial" pitchFamily="34" charset="0"/>
                </a:rPr>
                <a:t>3</a:t>
              </a:r>
              <a:endParaRPr lang="en-US" sz="17000" b="1" dirty="0">
                <a:solidFill>
                  <a:srgbClr val="65B131">
                    <a:alpha val="64000"/>
                  </a:srgb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48400" y="2616200"/>
              <a:ext cx="2362200" cy="812800"/>
            </a:xfrm>
            <a:prstGeom prst="rect">
              <a:avLst/>
            </a:prstGeom>
            <a:noFill/>
          </p:spPr>
          <p:txBody>
            <a:bodyPr wrap="square" rtlCol="0">
              <a:normAutofit fontScale="77500" lnSpcReduction="20000"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300" b="1" spc="60" dirty="0" smtClean="0">
                  <a:solidFill>
                    <a:schemeClr val="bg1"/>
                  </a:solidFill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</a:rPr>
                <a:t>Access and redistribute effortlessly</a:t>
              </a:r>
              <a:endParaRPr lang="en-US" sz="2300" b="1" dirty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569928" y="2005362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</a:t>
              </a:r>
              <a:endParaRPr lang="en-US" dirty="0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173355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Spring Cleaning</a:t>
            </a:r>
            <a:endParaRPr lang="en-U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50"/>
            <a:ext cx="4121310" cy="3333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33600" y="285750"/>
            <a:ext cx="4354915" cy="481218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28800" y="-95250"/>
            <a:ext cx="5143500" cy="5143500"/>
            <a:chOff x="1993900" y="0"/>
            <a:chExt cx="5143500" cy="51435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993900" y="0"/>
              <a:ext cx="5143500" cy="51435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515483" y="1232432"/>
              <a:ext cx="993823" cy="944132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1525380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1828800" y="1962150"/>
            <a:ext cx="5297487" cy="85725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latin typeface="Bangla Sangam MN"/>
                <a:cs typeface="Bangla Sangam MN"/>
              </a:rPr>
              <a:t>Combining Technologies</a:t>
            </a:r>
            <a:endParaRPr lang="en-US" sz="3000" b="1" dirty="0">
              <a:latin typeface="Bangla Sangam MN"/>
              <a:cs typeface="Bangla Sangam M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080" y="285750"/>
            <a:ext cx="2995083" cy="2396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53200" y="438150"/>
            <a:ext cx="2367052" cy="2367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/>
          </a:blip>
          <a:srcRect r="11454"/>
          <a:stretch/>
        </p:blipFill>
        <p:spPr>
          <a:xfrm>
            <a:off x="3200400" y="2876550"/>
            <a:ext cx="2142926" cy="188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8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8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971550"/>
            <a:ext cx="3886200" cy="29146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7424" y="914400"/>
            <a:ext cx="4561776" cy="3028950"/>
          </a:xfrm>
          <a:prstGeom prst="rect">
            <a:avLst/>
          </a:prstGeom>
          <a:noFill/>
        </p:spPr>
        <p:txBody>
          <a:bodyPr wrap="square" lIns="91440" rtlCol="0">
            <a:normAutofit/>
          </a:bodyPr>
          <a:lstStyle/>
          <a:p>
            <a:pPr marL="233363" indent="-233363"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ASP.NET</a:t>
            </a:r>
          </a:p>
          <a:p>
            <a:pPr marL="233363" indent="-233363"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Microsoft WIA</a:t>
            </a:r>
          </a:p>
          <a:p>
            <a:pPr marL="233363" indent="-233363"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C#</a:t>
            </a:r>
          </a:p>
          <a:p>
            <a:pPr marL="233363" indent="-233363"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MySQL</a:t>
            </a:r>
          </a:p>
          <a:p>
            <a:pPr marL="233363" indent="-233363"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Windows 8</a:t>
            </a:r>
          </a:p>
          <a:p>
            <a:pPr marL="233363" indent="-233363"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SCSS</a:t>
            </a:r>
          </a:p>
          <a:p>
            <a:pPr marL="233363" indent="-233363"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r>
              <a:rPr lang="en-US" sz="240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Tesseract</a:t>
            </a:r>
            <a:endParaRPr lang="en-US" sz="2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33363" indent="-233363"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r>
              <a:rPr lang="en-US" sz="240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jCrop</a:t>
            </a:r>
            <a:endParaRPr lang="en-US" sz="2400" dirty="0" smtClean="0">
              <a:solidFill>
                <a:srgbClr val="FD9803"/>
              </a:solidFill>
            </a:endParaRPr>
          </a:p>
          <a:p>
            <a:pPr marL="233363" indent="-233363">
              <a:lnSpc>
                <a:spcPct val="80000"/>
              </a:lnSpc>
              <a:buClr>
                <a:prstClr val="black">
                  <a:lumMod val="50000"/>
                  <a:lumOff val="50000"/>
                </a:prstClr>
              </a:buClr>
              <a:buSzPct val="94000"/>
            </a:pPr>
            <a:endParaRPr lang="en-US" sz="2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lnSpc>
                <a:spcPct val="80000"/>
              </a:lnSpc>
              <a:buClr>
                <a:prstClr val="black">
                  <a:lumMod val="50000"/>
                  <a:lumOff val="50000"/>
                </a:prstClr>
              </a:buClr>
              <a:buSzPct val="94000"/>
            </a:pPr>
            <a:endParaRPr lang="en-US" dirty="0">
              <a:solidFill>
                <a:prstClr val="black"/>
              </a:solidFill>
            </a:endParaRPr>
          </a:p>
          <a:p>
            <a:pPr marL="233363" indent="-233363">
              <a:lnSpc>
                <a:spcPct val="80000"/>
              </a:lnSpc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endParaRPr lang="en-US" sz="2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 wrap="square" bIns="0"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  <a:t>Combined </a:t>
            </a:r>
            <a:r>
              <a:rPr lang="en-US" sz="2800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+mn-ea"/>
                <a:cs typeface="+mn-cs"/>
              </a:rPr>
              <a:t>Technologies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 wrap="square" bIns="0"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  <a:t>Combined </a:t>
            </a:r>
            <a:r>
              <a:rPr lang="en-US" sz="2800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+mn-ea"/>
                <a:cs typeface="+mn-cs"/>
              </a:rPr>
              <a:t>Technologies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257800" y="2329031"/>
            <a:ext cx="2057400" cy="990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IIS Web Server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(Front End)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33600" y="2329031"/>
            <a:ext cx="20574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Processor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(Back End)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600" y="3776831"/>
            <a:ext cx="5181600" cy="381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Connector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33600" y="4386431"/>
            <a:ext cx="5181600" cy="381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MySQL Database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3600" y="1200150"/>
            <a:ext cx="6096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Scanner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7500" y="1220545"/>
            <a:ext cx="6096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Plugin Layer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98433" y="1220545"/>
            <a:ext cx="6096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FS Access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57800" y="1200150"/>
            <a:ext cx="609600" cy="990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Tablet Interface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43600" y="1885950"/>
            <a:ext cx="1371600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Provider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43600" y="1220545"/>
            <a:ext cx="1371600" cy="4953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Web Interface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" name="Straight Arrow Connector 3"/>
          <p:cNvCxnSpPr>
            <a:stCxn id="6" idx="2"/>
          </p:cNvCxnSpPr>
          <p:nvPr/>
        </p:nvCxnSpPr>
        <p:spPr>
          <a:xfrm>
            <a:off x="3162300" y="3319631"/>
            <a:ext cx="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286500" y="3319631"/>
            <a:ext cx="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" idx="1"/>
          </p:cNvCxnSpPr>
          <p:nvPr/>
        </p:nvCxnSpPr>
        <p:spPr>
          <a:xfrm flipH="1">
            <a:off x="4208033" y="2824331"/>
            <a:ext cx="104976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419600" y="250721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558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 wrap="square" bIns="0"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  <a:t>Front End </a:t>
            </a:r>
            <a:r>
              <a:rPr lang="en-US" sz="2800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+mn-ea"/>
                <a:cs typeface="+mn-cs"/>
              </a:rPr>
              <a:t>Technologies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447800" y="819150"/>
            <a:ext cx="6858000" cy="4077333"/>
            <a:chOff x="0" y="0"/>
            <a:chExt cx="6953027" cy="4133850"/>
          </a:xfrm>
        </p:grpSpPr>
        <p:sp>
          <p:nvSpPr>
            <p:cNvPr id="21" name="Rectangle 20"/>
            <p:cNvSpPr/>
            <p:nvPr/>
          </p:nvSpPr>
          <p:spPr>
            <a:xfrm>
              <a:off x="857250" y="1981200"/>
              <a:ext cx="2425178" cy="990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1200">
                  <a:solidFill>
                    <a:srgbClr val="000000"/>
                  </a:solidFill>
                  <a:effectLst/>
                  <a:latin typeface="Calibri"/>
                  <a:ea typeface="宋体"/>
                  <a:cs typeface="Calibri"/>
                </a:rPr>
                <a:t>IIS Web Server</a:t>
              </a:r>
              <a:br>
                <a:rPr lang="en-US" sz="1800" kern="1200">
                  <a:solidFill>
                    <a:srgbClr val="000000"/>
                  </a:solidFill>
                  <a:effectLst/>
                  <a:latin typeface="Calibri"/>
                  <a:ea typeface="宋体"/>
                  <a:cs typeface="Calibri"/>
                </a:rPr>
              </a:br>
              <a:r>
                <a:rPr lang="en-US" sz="1800" kern="1200">
                  <a:solidFill>
                    <a:srgbClr val="000000"/>
                  </a:solidFill>
                  <a:effectLst/>
                  <a:latin typeface="Calibri"/>
                  <a:ea typeface="宋体"/>
                  <a:cs typeface="Calibri"/>
                </a:rPr>
                <a:t>(Front End)</a:t>
              </a:r>
              <a:endParaRPr lang="en-US" sz="1200">
                <a:effectLst/>
                <a:latin typeface="Times New Roman"/>
                <a:ea typeface="宋体"/>
                <a:cs typeface="Times New Roman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57250" y="581025"/>
              <a:ext cx="533400" cy="12192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1200">
                  <a:solidFill>
                    <a:srgbClr val="000000"/>
                  </a:solidFill>
                  <a:effectLst/>
                  <a:latin typeface="Calibri"/>
                  <a:ea typeface="宋体"/>
                  <a:cs typeface="Calibri"/>
                </a:rPr>
                <a:t>Tablet.aspx</a:t>
              </a:r>
              <a:endParaRPr lang="en-US" sz="1200">
                <a:effectLst/>
                <a:latin typeface="Times New Roman"/>
                <a:ea typeface="宋体"/>
                <a:cs typeface="Times New Roman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609725" y="1581150"/>
              <a:ext cx="1842695" cy="3048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1200" dirty="0" err="1" smtClean="0">
                  <a:solidFill>
                    <a:srgbClr val="000000"/>
                  </a:solidFill>
                  <a:effectLst/>
                  <a:latin typeface="Calibri"/>
                  <a:ea typeface="宋体"/>
                  <a:cs typeface="Calibri"/>
                </a:rPr>
                <a:t>Provider.cs</a:t>
              </a:r>
              <a:endParaRPr lang="en-US" sz="1200" dirty="0">
                <a:effectLst/>
                <a:latin typeface="Times New Roman"/>
                <a:ea typeface="宋体"/>
                <a:cs typeface="Times New Roman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3143250"/>
              <a:ext cx="5181600" cy="381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1200" dirty="0" smtClean="0">
                  <a:solidFill>
                    <a:srgbClr val="000000"/>
                  </a:solidFill>
                  <a:effectLst/>
                  <a:latin typeface="Calibri"/>
                  <a:ea typeface="宋体"/>
                  <a:cs typeface="Calibri"/>
                </a:rPr>
                <a:t>Connector</a:t>
              </a:r>
              <a:endParaRPr lang="en-US" sz="1200" dirty="0">
                <a:effectLst/>
                <a:latin typeface="Times New Roman"/>
                <a:ea typeface="宋体"/>
                <a:cs typeface="Times New Roman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0" y="3752850"/>
              <a:ext cx="5181600" cy="381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1200">
                  <a:solidFill>
                    <a:srgbClr val="000000"/>
                  </a:solidFill>
                  <a:effectLst/>
                  <a:latin typeface="Calibri"/>
                  <a:ea typeface="宋体"/>
                  <a:cs typeface="Calibri"/>
                </a:rPr>
                <a:t>MySQL Database</a:t>
              </a:r>
              <a:endParaRPr lang="en-US" sz="1200">
                <a:effectLst/>
                <a:latin typeface="Times New Roman"/>
                <a:ea typeface="宋体"/>
                <a:cs typeface="Times New Roman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266700" y="0"/>
              <a:ext cx="0" cy="314818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3752850" y="2409825"/>
              <a:ext cx="1447800" cy="4953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1200">
                  <a:solidFill>
                    <a:srgbClr val="000000"/>
                  </a:solidFill>
                  <a:effectLst/>
                  <a:latin typeface="Calibri"/>
                  <a:ea typeface="宋体"/>
                  <a:cs typeface="Calibri"/>
                </a:rPr>
                <a:t>Handler.ashx</a:t>
              </a:r>
              <a:endParaRPr lang="en-US" sz="1200">
                <a:effectLst/>
                <a:latin typeface="Times New Roman"/>
                <a:ea typeface="宋体"/>
                <a:cs typeface="Times New Roman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76900" y="3743325"/>
              <a:ext cx="1276127" cy="381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1200">
                  <a:solidFill>
                    <a:srgbClr val="000000"/>
                  </a:solidFill>
                  <a:effectLst/>
                  <a:latin typeface="Calibri"/>
                  <a:ea typeface="宋体"/>
                  <a:cs typeface="Calibri"/>
                </a:rPr>
                <a:t>Filesystem</a:t>
              </a:r>
              <a:endParaRPr lang="en-US" sz="1200">
                <a:effectLst/>
                <a:latin typeface="Times New Roman"/>
                <a:ea typeface="宋体"/>
                <a:cs typeface="Times New Roman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4591050" y="2905125"/>
              <a:ext cx="0" cy="24462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5229225" y="2657475"/>
              <a:ext cx="813100" cy="1131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 flipV="1">
              <a:off x="6019800" y="2657475"/>
              <a:ext cx="14792" cy="110187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3448050" y="1885950"/>
              <a:ext cx="0" cy="126133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1619250" y="228600"/>
              <a:ext cx="381000" cy="10668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500" kern="1200">
                  <a:solidFill>
                    <a:srgbClr val="000000"/>
                  </a:solidFill>
                  <a:effectLst/>
                  <a:latin typeface="Calibri"/>
                  <a:ea typeface="宋体"/>
                  <a:cs typeface="Calibri"/>
                </a:rPr>
                <a:t>View.aspx</a:t>
              </a:r>
              <a:endParaRPr lang="en-US" sz="1200">
                <a:effectLst/>
                <a:latin typeface="Times New Roman"/>
                <a:ea typeface="宋体"/>
                <a:cs typeface="Times New Roman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295525" y="228600"/>
              <a:ext cx="389516" cy="10668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Calibri"/>
                  <a:ea typeface="宋体"/>
                  <a:cs typeface="Calibri"/>
                </a:rPr>
                <a:t>default.aspx</a:t>
              </a:r>
              <a:endParaRPr lang="en-US" sz="1200">
                <a:effectLst/>
                <a:latin typeface="Times New Roman"/>
                <a:ea typeface="宋体"/>
                <a:cs typeface="Times New Roman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895600" y="228600"/>
              <a:ext cx="389516" cy="10668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kern="1200">
                  <a:solidFill>
                    <a:srgbClr val="000000"/>
                  </a:solidFill>
                  <a:effectLst/>
                  <a:latin typeface="Calibri"/>
                  <a:ea typeface="宋体"/>
                  <a:cs typeface="Calibri"/>
                </a:rPr>
                <a:t>Login.aspx</a:t>
              </a:r>
              <a:endParaRPr lang="en-US" sz="1200">
                <a:effectLst/>
                <a:latin typeface="Times New Roman"/>
                <a:ea typeface="宋体"/>
                <a:cs typeface="Times New Roman"/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H="1" flipV="1">
              <a:off x="266700" y="0"/>
              <a:ext cx="2831054" cy="91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1123950" y="0"/>
              <a:ext cx="1" cy="57822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 flipV="1">
              <a:off x="1800225" y="0"/>
              <a:ext cx="4930" cy="2285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 flipV="1">
              <a:off x="2447925" y="0"/>
              <a:ext cx="4930" cy="22859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H="1" flipV="1">
              <a:off x="3086100" y="0"/>
              <a:ext cx="4930" cy="22859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1390650" y="1447800"/>
              <a:ext cx="32004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1800225" y="1295400"/>
              <a:ext cx="4930" cy="16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2486025" y="1295400"/>
              <a:ext cx="4930" cy="16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4591050" y="1457325"/>
              <a:ext cx="0" cy="94852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2262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 wrap="square" bIns="0"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  <a:t>Back End </a:t>
            </a:r>
            <a:r>
              <a:rPr lang="en-US" sz="2800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+mn-ea"/>
                <a:cs typeface="+mn-cs"/>
              </a:rPr>
              <a:t>Technologies</a:t>
            </a:r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1429353" y="1134625"/>
            <a:ext cx="6876447" cy="3761858"/>
            <a:chOff x="1429353" y="1134625"/>
            <a:chExt cx="6876447" cy="3761858"/>
          </a:xfrm>
        </p:grpSpPr>
        <p:sp>
          <p:nvSpPr>
            <p:cNvPr id="25" name="Rectangle 24"/>
            <p:cNvSpPr/>
            <p:nvPr/>
          </p:nvSpPr>
          <p:spPr>
            <a:xfrm>
              <a:off x="1447800" y="3919426"/>
              <a:ext cx="5110783" cy="37579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1200" dirty="0" smtClean="0">
                  <a:solidFill>
                    <a:srgbClr val="000000"/>
                  </a:solidFill>
                  <a:effectLst/>
                  <a:latin typeface="Calibri"/>
                  <a:ea typeface="宋体"/>
                  <a:cs typeface="Calibri"/>
                </a:rPr>
                <a:t>Connector</a:t>
              </a:r>
              <a:endParaRPr lang="en-US" sz="1200" dirty="0">
                <a:effectLst/>
                <a:latin typeface="Times New Roman"/>
                <a:ea typeface="宋体"/>
                <a:cs typeface="Times New Roman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447800" y="4520692"/>
              <a:ext cx="5110783" cy="37579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1200">
                  <a:solidFill>
                    <a:srgbClr val="000000"/>
                  </a:solidFill>
                  <a:effectLst/>
                  <a:latin typeface="Calibri"/>
                  <a:ea typeface="宋体"/>
                  <a:cs typeface="Calibri"/>
                </a:rPr>
                <a:t>MySQL Database</a:t>
              </a:r>
              <a:endParaRPr lang="en-US" sz="1200">
                <a:effectLst/>
                <a:latin typeface="Times New Roman"/>
                <a:ea typeface="宋体"/>
                <a:cs typeface="Times New Roman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047114" y="4511297"/>
              <a:ext cx="1258686" cy="37579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1200">
                  <a:solidFill>
                    <a:srgbClr val="000000"/>
                  </a:solidFill>
                  <a:effectLst/>
                  <a:latin typeface="Calibri"/>
                  <a:ea typeface="宋体"/>
                  <a:cs typeface="Calibri"/>
                </a:rPr>
                <a:t>Filesystem</a:t>
              </a:r>
              <a:endParaRPr lang="en-US" sz="1200">
                <a:effectLst/>
                <a:latin typeface="Times New Roman"/>
                <a:ea typeface="宋体"/>
                <a:cs typeface="Times New Roman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 flipV="1">
              <a:off x="6553202" y="3235634"/>
              <a:ext cx="810519" cy="313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7348589" y="3243599"/>
              <a:ext cx="15132" cy="120791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1447800" y="2800350"/>
              <a:ext cx="5105400" cy="74788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Processor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 rot="5400000">
              <a:off x="2272212" y="1147831"/>
              <a:ext cx="609600" cy="223823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Scanner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 rot="5400000">
              <a:off x="5153958" y="1218234"/>
              <a:ext cx="609600" cy="20974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Image Manipulation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1" name="Straight Arrow Connector 50"/>
            <p:cNvCxnSpPr>
              <a:stCxn id="46" idx="2"/>
              <a:endCxn id="25" idx="0"/>
            </p:cNvCxnSpPr>
            <p:nvPr/>
          </p:nvCxnSpPr>
          <p:spPr>
            <a:xfrm>
              <a:off x="4000500" y="3548231"/>
              <a:ext cx="2692" cy="37119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 rot="5400000">
              <a:off x="1622893" y="941085"/>
              <a:ext cx="609600" cy="99667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WIA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 rot="5400000">
              <a:off x="2864450" y="926816"/>
              <a:ext cx="609600" cy="102522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Capture Plugins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 rot="5400000">
              <a:off x="5162045" y="370255"/>
              <a:ext cx="609600" cy="213834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Management Plugins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V="1">
              <a:off x="2647468" y="2571751"/>
              <a:ext cx="0" cy="2247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5487353" y="2571750"/>
              <a:ext cx="0" cy="2247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V="1">
              <a:off x="5515895" y="1744224"/>
              <a:ext cx="0" cy="2247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3161217" y="1744224"/>
              <a:ext cx="0" cy="2247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V="1">
              <a:off x="1991013" y="1715688"/>
              <a:ext cx="0" cy="2247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4729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Well </a:t>
            </a:r>
            <a:r>
              <a:rPr lang="en-US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Tested</a:t>
            </a:r>
            <a:endParaRPr lang="en-US" dirty="0"/>
          </a:p>
        </p:txBody>
      </p:sp>
      <p:pic>
        <p:nvPicPr>
          <p:cNvPr id="4" name="Picture 3" descr="Screen Shot 2013-04-09 at 6.19.20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895350"/>
            <a:ext cx="4570158" cy="2281632"/>
          </a:xfrm>
          <a:prstGeom prst="rect">
            <a:avLst/>
          </a:prstGeom>
          <a:ln>
            <a:solidFill>
              <a:srgbClr val="262626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28600" y="1123950"/>
            <a:ext cx="3962400" cy="2209800"/>
          </a:xfrm>
          <a:prstGeom prst="rect">
            <a:avLst/>
          </a:prstGeom>
          <a:noFill/>
        </p:spPr>
        <p:txBody>
          <a:bodyPr wrap="square" rtlCol="0">
            <a:normAutofit fontScale="62500" lnSpcReduction="20000"/>
          </a:bodyPr>
          <a:lstStyle/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We wanted a way to test the Clearwater Filer, but there were so many components and hardware dependencies. </a:t>
            </a:r>
          </a:p>
          <a:p>
            <a:pPr>
              <a:lnSpc>
                <a:spcPct val="114000"/>
              </a:lnSpc>
            </a:pPr>
            <a:endParaRPr lang="en-US" sz="20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Our test framework needed to be </a:t>
            </a:r>
            <a:r>
              <a:rPr lang="en-US" sz="2000" b="1" dirty="0" smtClean="0">
                <a:solidFill>
                  <a:srgbClr val="F48914"/>
                </a:solidFill>
              </a:rPr>
              <a:t>modular</a:t>
            </a: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  We wanted to capitalize on the unique extensible nature of our product</a:t>
            </a:r>
          </a:p>
          <a:p>
            <a:pPr>
              <a:lnSpc>
                <a:spcPct val="114000"/>
              </a:lnSpc>
            </a:pPr>
            <a:endParaRPr lang="en-US" sz="20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So we created the Clearwater Modular Test Framework!</a:t>
            </a:r>
          </a:p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(CMTF)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 descr="Screen Shot 2013-04-09 at 6.13.46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33750"/>
            <a:ext cx="3657600" cy="1341676"/>
          </a:xfrm>
          <a:prstGeom prst="rect">
            <a:avLst/>
          </a:prstGeom>
          <a:ln>
            <a:solidFill>
              <a:srgbClr val="262626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28600" y="3562350"/>
            <a:ext cx="3962400" cy="139869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And we actually found a bug with it!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057400" y="4019550"/>
            <a:ext cx="2438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79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Well </a:t>
            </a:r>
            <a:r>
              <a:rPr lang="en-US" sz="3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Tested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428750" y="1143000"/>
            <a:ext cx="6286500" cy="2857500"/>
            <a:chOff x="0" y="0"/>
            <a:chExt cx="6286500" cy="2857500"/>
          </a:xfrm>
        </p:grpSpPr>
        <p:sp>
          <p:nvSpPr>
            <p:cNvPr id="10" name="Rounded Rectangle 9"/>
            <p:cNvSpPr/>
            <p:nvPr/>
          </p:nvSpPr>
          <p:spPr>
            <a:xfrm>
              <a:off x="1943100" y="1714500"/>
              <a:ext cx="914400" cy="72834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ea typeface="宋体"/>
                  <a:cs typeface="Times New Roman"/>
                </a:rPr>
                <a:t>Virtual Capture API</a:t>
              </a:r>
            </a:p>
          </p:txBody>
        </p:sp>
        <p:sp>
          <p:nvSpPr>
            <p:cNvPr id="11" name="Double Brace 10"/>
            <p:cNvSpPr/>
            <p:nvPr/>
          </p:nvSpPr>
          <p:spPr>
            <a:xfrm rot="5400000">
              <a:off x="3653790" y="-1828800"/>
              <a:ext cx="457835" cy="4115435"/>
            </a:xfrm>
            <a:prstGeom prst="bracePair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Text Box 22"/>
            <p:cNvSpPr txBox="1"/>
            <p:nvPr/>
          </p:nvSpPr>
          <p:spPr>
            <a:xfrm>
              <a:off x="0" y="114300"/>
              <a:ext cx="18288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ea typeface="宋体"/>
                  <a:cs typeface="Times New Roman"/>
                </a:rPr>
                <a:t>Plugin Layer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71500" y="914400"/>
              <a:ext cx="3771900" cy="5715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effectLst/>
                  <a:ea typeface="宋体"/>
                  <a:cs typeface="Times New Roman"/>
                </a:rPr>
                <a:t>Plugin Layer Test </a:t>
              </a:r>
              <a:r>
                <a:rPr lang="en-US" sz="1200" dirty="0" smtClean="0">
                  <a:effectLst/>
                  <a:ea typeface="宋体"/>
                  <a:cs typeface="Times New Roman"/>
                </a:rPr>
                <a:t>Backend</a:t>
              </a:r>
              <a:endParaRPr lang="en-US" sz="1200" dirty="0">
                <a:effectLst/>
                <a:ea typeface="宋体"/>
                <a:cs typeface="Times New Roman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85800" y="1714500"/>
              <a:ext cx="914400" cy="72834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ea typeface="宋体"/>
                  <a:cs typeface="Times New Roman"/>
                </a:rPr>
                <a:t>Image Data 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600200" y="2057400"/>
              <a:ext cx="3429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 Box 16"/>
            <p:cNvSpPr txBox="1"/>
            <p:nvPr/>
          </p:nvSpPr>
          <p:spPr>
            <a:xfrm>
              <a:off x="1943100" y="114300"/>
              <a:ext cx="2857500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effectLst/>
                  <a:latin typeface="Courier New"/>
                  <a:ea typeface="宋体"/>
                  <a:cs typeface="Times New Roman"/>
                </a:rPr>
                <a:t>processImage(Image i, int file_id)</a:t>
              </a:r>
              <a:endParaRPr lang="en-US" sz="1200">
                <a:effectLst/>
                <a:ea typeface="宋体"/>
                <a:cs typeface="Times New Roman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2400300" y="1485900"/>
              <a:ext cx="0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ounded Rectangle 17"/>
            <p:cNvSpPr/>
            <p:nvPr/>
          </p:nvSpPr>
          <p:spPr>
            <a:xfrm>
              <a:off x="3086100" y="1714500"/>
              <a:ext cx="914400" cy="72834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ea typeface="宋体"/>
                  <a:cs typeface="Times New Roman"/>
                </a:rPr>
                <a:t>Mock Database Server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686300" y="914400"/>
              <a:ext cx="1600200" cy="5715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ea typeface="宋体"/>
                  <a:cs typeface="Times New Roman"/>
                </a:rPr>
                <a:t>Plugin Test Controller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5372100" y="457200"/>
              <a:ext cx="0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143000" y="2400300"/>
              <a:ext cx="0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143000" y="2857500"/>
              <a:ext cx="4343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486400" y="1485900"/>
              <a:ext cx="0" cy="1371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400300" y="2400300"/>
              <a:ext cx="0" cy="3429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400300" y="2743200"/>
              <a:ext cx="29718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372100" y="1485900"/>
              <a:ext cx="0" cy="12573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543300" y="1485900"/>
              <a:ext cx="0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143000" y="1485900"/>
              <a:ext cx="0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692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Demo - Scanning</a:t>
            </a:r>
            <a:endParaRPr lang="en-US" dirty="0"/>
          </a:p>
        </p:txBody>
      </p:sp>
      <p:pic>
        <p:nvPicPr>
          <p:cNvPr id="5" name="Content Placeholder 4" descr="scanNow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" b="2037"/>
          <a:stretch>
            <a:fillRect/>
          </a:stretch>
        </p:blipFill>
        <p:spPr>
          <a:xfrm>
            <a:off x="186056" y="829191"/>
            <a:ext cx="4694550" cy="2024346"/>
          </a:xfrm>
        </p:spPr>
      </p:pic>
      <p:pic>
        <p:nvPicPr>
          <p:cNvPr id="6" name="Picture 5" descr="scanVi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617" y="1398233"/>
            <a:ext cx="2818381" cy="3360039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911520" y="2442057"/>
            <a:ext cx="822960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3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Demo - Scanning</a:t>
            </a:r>
          </a:p>
        </p:txBody>
      </p:sp>
      <p:pic>
        <p:nvPicPr>
          <p:cNvPr id="8" name="Picture 7" descr="croppedVi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837" y="1321297"/>
            <a:ext cx="4620163" cy="3123086"/>
          </a:xfrm>
          <a:prstGeom prst="rect">
            <a:avLst/>
          </a:prstGeom>
        </p:spPr>
      </p:pic>
      <p:pic>
        <p:nvPicPr>
          <p:cNvPr id="10" name="Picture 9" descr="croppingVi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6127"/>
            <a:ext cx="3715524" cy="3115324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598608" y="2613269"/>
            <a:ext cx="822960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9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Demo - Scanning</a:t>
            </a:r>
          </a:p>
        </p:txBody>
      </p:sp>
      <p:pic>
        <p:nvPicPr>
          <p:cNvPr id="4" name="Picture 3" descr="scanFinishVi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427" y="716428"/>
            <a:ext cx="3722778" cy="392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6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0" y="1352551"/>
            <a:ext cx="51054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i="1" dirty="0" smtClean="0"/>
              <a:t>Announcing</a:t>
            </a:r>
            <a:endParaRPr lang="en-US" sz="3200" i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24000" y="1962150"/>
            <a:ext cx="5105400" cy="183237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Clearwater Filer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112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Demo - Viewer</a:t>
            </a:r>
            <a:endParaRPr lang="en-US" dirty="0"/>
          </a:p>
        </p:txBody>
      </p:sp>
      <p:pic>
        <p:nvPicPr>
          <p:cNvPr id="5" name="Picture 4" descr="log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8990"/>
            <a:ext cx="4964096" cy="2746529"/>
          </a:xfrm>
          <a:prstGeom prst="rect">
            <a:avLst/>
          </a:prstGeom>
        </p:spPr>
      </p:pic>
      <p:pic>
        <p:nvPicPr>
          <p:cNvPr id="6" name="Picture 5" descr="defaul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60" y="856062"/>
            <a:ext cx="3845032" cy="3516984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938734" y="2782198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8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Demo - Viewer</a:t>
            </a:r>
            <a:endParaRPr lang="en-US" dirty="0"/>
          </a:p>
        </p:txBody>
      </p:sp>
      <p:pic>
        <p:nvPicPr>
          <p:cNvPr id="4" name="Picture 3" descr="sear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5" y="907679"/>
            <a:ext cx="5237375" cy="3194280"/>
          </a:xfrm>
          <a:prstGeom prst="rect">
            <a:avLst/>
          </a:prstGeom>
        </p:spPr>
      </p:pic>
      <p:pic>
        <p:nvPicPr>
          <p:cNvPr id="5" name="Picture 4" descr="vi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143" y="913131"/>
            <a:ext cx="1800929" cy="3488448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396726" y="2870088"/>
            <a:ext cx="822960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4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67424" y="914400"/>
            <a:ext cx="4561776" cy="3028950"/>
          </a:xfrm>
          <a:prstGeom prst="rect">
            <a:avLst/>
          </a:prstGeom>
          <a:noFill/>
        </p:spPr>
        <p:txBody>
          <a:bodyPr wrap="square" lIns="91440" rtlCol="0">
            <a:normAutofit/>
          </a:bodyPr>
          <a:lstStyle/>
          <a:p>
            <a:pPr marL="233363" indent="-233363"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Processor</a:t>
            </a:r>
          </a:p>
          <a:p>
            <a:pPr marL="233363" indent="-233363"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Automatic Cropping</a:t>
            </a:r>
          </a:p>
          <a:p>
            <a:pPr marL="233363" indent="-233363"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Networking</a:t>
            </a:r>
          </a:p>
          <a:p>
            <a:pPr marL="233363" indent="-233363"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endParaRPr lang="en-US" sz="2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33363" indent="-233363"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endParaRPr lang="en-US" sz="2400" dirty="0" smtClean="0">
              <a:solidFill>
                <a:srgbClr val="FD9803"/>
              </a:solidFill>
            </a:endParaRPr>
          </a:p>
          <a:p>
            <a:pPr marL="233363" indent="-233363">
              <a:lnSpc>
                <a:spcPct val="80000"/>
              </a:lnSpc>
              <a:buClr>
                <a:prstClr val="black">
                  <a:lumMod val="50000"/>
                  <a:lumOff val="50000"/>
                </a:prstClr>
              </a:buClr>
              <a:buSzPct val="94000"/>
            </a:pPr>
            <a:endParaRPr lang="en-US" sz="2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lnSpc>
                <a:spcPct val="80000"/>
              </a:lnSpc>
              <a:buClr>
                <a:prstClr val="black">
                  <a:lumMod val="50000"/>
                  <a:lumOff val="50000"/>
                </a:prstClr>
              </a:buClr>
              <a:buSzPct val="94000"/>
            </a:pPr>
            <a:endParaRPr lang="en-US" dirty="0">
              <a:solidFill>
                <a:prstClr val="black"/>
              </a:solidFill>
            </a:endParaRPr>
          </a:p>
          <a:p>
            <a:pPr marL="233363" indent="-233363">
              <a:lnSpc>
                <a:spcPct val="80000"/>
              </a:lnSpc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endParaRPr lang="en-US" sz="2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 wrap="square" bIns="0"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  <a:t>Challenges Met </a:t>
            </a:r>
            <a:r>
              <a:rPr lang="en-US" sz="2800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+mn-ea"/>
                <a:cs typeface="+mn-cs"/>
              </a:rPr>
              <a:t>and Lessons Learned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380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67423" y="914400"/>
            <a:ext cx="7310149" cy="3028950"/>
          </a:xfrm>
          <a:prstGeom prst="rect">
            <a:avLst/>
          </a:prstGeom>
          <a:noFill/>
        </p:spPr>
        <p:txBody>
          <a:bodyPr wrap="square" lIns="91440" rtlCol="0">
            <a:normAutofit/>
          </a:bodyPr>
          <a:lstStyle/>
          <a:p>
            <a:pPr marL="233363" indent="-233363"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Cloud Service Integration</a:t>
            </a:r>
          </a:p>
          <a:p>
            <a:pPr marL="233363" indent="-233363"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Mobile Device Camera Uploading</a:t>
            </a:r>
          </a:p>
          <a:p>
            <a:pPr marL="233363" indent="-233363"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More Elegant/Faster Tablet UI</a:t>
            </a:r>
          </a:p>
          <a:p>
            <a:pPr marL="233363" indent="-233363"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SFTP or network drive access</a:t>
            </a:r>
          </a:p>
          <a:p>
            <a:pPr marL="233363" indent="-233363"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Expansion of Clearwater Wireless Adapter functionality</a:t>
            </a:r>
          </a:p>
          <a:p>
            <a:pPr marL="233363" indent="-233363"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Paperclip</a:t>
            </a:r>
          </a:p>
          <a:p>
            <a:pPr marL="233363" indent="-233363"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endParaRPr lang="en-US" sz="2400" dirty="0" smtClean="0">
              <a:solidFill>
                <a:srgbClr val="FD9803"/>
              </a:solidFill>
            </a:endParaRPr>
          </a:p>
          <a:p>
            <a:pPr marL="233363" indent="-233363">
              <a:lnSpc>
                <a:spcPct val="80000"/>
              </a:lnSpc>
              <a:buClr>
                <a:prstClr val="black">
                  <a:lumMod val="50000"/>
                  <a:lumOff val="50000"/>
                </a:prstClr>
              </a:buClr>
              <a:buSzPct val="94000"/>
            </a:pPr>
            <a:endParaRPr lang="en-US" sz="2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lnSpc>
                <a:spcPct val="80000"/>
              </a:lnSpc>
              <a:buClr>
                <a:prstClr val="black">
                  <a:lumMod val="50000"/>
                  <a:lumOff val="50000"/>
                </a:prstClr>
              </a:buClr>
              <a:buSzPct val="94000"/>
            </a:pPr>
            <a:endParaRPr lang="en-US" dirty="0">
              <a:solidFill>
                <a:prstClr val="black"/>
              </a:solidFill>
            </a:endParaRPr>
          </a:p>
          <a:p>
            <a:pPr marL="233363" indent="-233363">
              <a:lnSpc>
                <a:spcPct val="80000"/>
              </a:lnSpc>
              <a:buClr>
                <a:prstClr val="black">
                  <a:lumMod val="50000"/>
                  <a:lumOff val="50000"/>
                </a:prstClr>
              </a:buClr>
              <a:buSzPct val="94000"/>
              <a:buFont typeface="Calibri" pitchFamily="34" charset="0"/>
              <a:buChar char="»"/>
            </a:pPr>
            <a:endParaRPr lang="en-US" sz="2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 wrap="square" bIns="0"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  <a:t>Future Work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436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earwater_fil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72" y="-349579"/>
            <a:ext cx="5557297" cy="555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95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4000" cap="none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  <a:t>Scan</a:t>
            </a:r>
            <a:r>
              <a:rPr lang="en-US" sz="4000" b="0" cap="none" dirty="0">
                <a:solidFill>
                  <a:prstClr val="black">
                    <a:lumMod val="50000"/>
                    <a:lumOff val="50000"/>
                  </a:prstClr>
                </a:solidFill>
                <a:ea typeface="+mn-ea"/>
                <a:cs typeface="+mn-cs"/>
              </a:rPr>
              <a:t> </a:t>
            </a:r>
            <a:r>
              <a:rPr lang="en-US" sz="4000" b="0" cap="none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+mn-ea"/>
                <a:cs typeface="+mn-cs"/>
              </a:rPr>
              <a:t>and say goodbye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lvl="0">
              <a:spcBef>
                <a:spcPts val="0"/>
              </a:spcBef>
            </a:pPr>
            <a:r>
              <a:rPr lang="en-US" sz="17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Because it should be that easy</a:t>
            </a:r>
            <a:endParaRPr lang="en-US" sz="17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1392" y="1168092"/>
            <a:ext cx="12192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0" b="1" dirty="0" smtClean="0">
                <a:solidFill>
                  <a:srgbClr val="F26200">
                    <a:alpha val="40000"/>
                  </a:srgbClr>
                </a:solidFill>
                <a:cs typeface="Arial" pitchFamily="34" charset="0"/>
              </a:rPr>
              <a:t>1</a:t>
            </a:r>
            <a:endParaRPr lang="en-US" sz="17000" b="1" dirty="0">
              <a:solidFill>
                <a:srgbClr val="F26200">
                  <a:alpha val="40000"/>
                </a:srgbClr>
              </a:solidFill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75593" y="2971800"/>
            <a:ext cx="3946416" cy="1753028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The Clearwater Wireless Adapter provides zero configuration secure wireless connectivity to the Filer.  Just connect the Adapter to a nearby Ethernet port and enjoy wireless scanning with no setup at all.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73880" y="914400"/>
            <a:ext cx="3962400" cy="1855893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Paper is </a:t>
            </a:r>
            <a:r>
              <a:rPr lang="en-US" sz="2000" b="1" dirty="0" smtClean="0">
                <a:solidFill>
                  <a:srgbClr val="F48914"/>
                </a:solidFill>
              </a:rPr>
              <a:t>wireless</a:t>
            </a: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  So are its modern equivalents.</a:t>
            </a:r>
          </a:p>
          <a:p>
            <a:pPr>
              <a:lnSpc>
                <a:spcPct val="114000"/>
              </a:lnSpc>
            </a:pPr>
            <a:endParaRPr lang="en-US" sz="20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You should be able to scan without booting up a computer, installing drivers, or setting parameters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No USB</a:t>
            </a:r>
            <a:r>
              <a:rPr lang="en-US" sz="2800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and hassle-free</a:t>
            </a:r>
            <a:endParaRPr lang="en-US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197768"/>
            <a:ext cx="2015767" cy="1583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047750"/>
            <a:ext cx="1600200" cy="1600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406" y="3110354"/>
            <a:ext cx="2547504" cy="1647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48200" y="3105150"/>
            <a:ext cx="3946416" cy="175302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Use an innovative on-scanner interface to quickly and painlessly scan multi-page documents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3105150"/>
            <a:ext cx="3962400" cy="185589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Use a mobile friendly UI to activate the scanner from any device with no complex connectivity or software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Web Based Scanning </a:t>
            </a:r>
            <a:r>
              <a:rPr lang="en-US" sz="2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for the first time</a:t>
            </a:r>
            <a:endParaRPr lang="en-US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895350"/>
            <a:ext cx="2114169" cy="2362200"/>
          </a:xfrm>
          <a:prstGeom prst="rect">
            <a:avLst/>
          </a:prstGeom>
        </p:spPr>
      </p:pic>
      <p:pic>
        <p:nvPicPr>
          <p:cNvPr id="4" name="Picture 3" descr="clearwater_table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8" r="16983"/>
          <a:stretch/>
        </p:blipFill>
        <p:spPr>
          <a:xfrm>
            <a:off x="1676400" y="819150"/>
            <a:ext cx="1572957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3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Shred </a:t>
            </a:r>
            <a:r>
              <a:rPr lang="en-US" sz="2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in confidence</a:t>
            </a:r>
            <a:endParaRPr lang="en-US" dirty="0">
              <a:latin typeface="+mn-lt"/>
            </a:endParaRPr>
          </a:p>
        </p:txBody>
      </p:sp>
      <p:pic>
        <p:nvPicPr>
          <p:cNvPr id="6" name="1280139134_weird-al-shredding.jpg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0680" y="971550"/>
            <a:ext cx="6347038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2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62000" y="1459657"/>
            <a:ext cx="2057400" cy="1543050"/>
          </a:xfrm>
          <a:prstGeom prst="ellipse">
            <a:avLst/>
          </a:prstGeom>
          <a:gradFill>
            <a:gsLst>
              <a:gs pos="0">
                <a:srgbClr val="00B0F0"/>
              </a:gs>
              <a:gs pos="50000">
                <a:srgbClr val="399ECB"/>
              </a:gs>
              <a:gs pos="100000">
                <a:srgbClr val="0077D0"/>
              </a:gs>
            </a:gsLst>
            <a:path path="circle">
              <a:fillToRect l="50000" t="50000" r="50000" b="50000"/>
            </a:path>
          </a:gradFill>
          <a:ln w="82550">
            <a:noFill/>
          </a:ln>
          <a:effectLst>
            <a:outerShdw blurRad="1270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            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007328" y="1494266"/>
            <a:ext cx="1583472" cy="97155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      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9728" y="1148575"/>
            <a:ext cx="12192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0" b="1" dirty="0" smtClean="0">
                <a:solidFill>
                  <a:srgbClr val="2A7A9E">
                    <a:alpha val="40000"/>
                  </a:srgbClr>
                </a:solidFill>
                <a:cs typeface="Arial" pitchFamily="34" charset="0"/>
              </a:rPr>
              <a:t>2</a:t>
            </a:r>
            <a:endParaRPr lang="en-US" sz="17000" b="1" dirty="0">
              <a:solidFill>
                <a:srgbClr val="2A7A9E">
                  <a:alpha val="40000"/>
                </a:srgbClr>
              </a:solidFill>
              <a:cs typeface="Arial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3400" cap="none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  <a:t>Enjoy </a:t>
            </a:r>
            <a:r>
              <a:rPr lang="en-US" sz="3400" b="0" cap="none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+mn-ea"/>
                <a:cs typeface="+mn-cs"/>
              </a:rPr>
              <a:t>Easy and Automatic Filing</a:t>
            </a:r>
            <a:endParaRPr lang="en-US" sz="3400" b="0" cap="none" dirty="0">
              <a:solidFill>
                <a:prstClr val="black">
                  <a:lumMod val="50000"/>
                  <a:lumOff val="50000"/>
                </a:prstClr>
              </a:solidFill>
              <a:ea typeface="+mn-ea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lvl="0">
              <a:spcBef>
                <a:spcPts val="0"/>
              </a:spcBef>
            </a:pPr>
            <a:r>
              <a:rPr lang="en-US" sz="17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Tag when you scan, or let the computer do the work.  Always find your files either way</a:t>
            </a:r>
            <a:endParaRPr lang="en-US" sz="17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o7EXg3J7pxd79sxolJbfP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o7EXg3J7pxd79sxolJbfP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o7EXg3J7pxd79sxolJbfP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o7EXg3J7pxd79sxolJbfP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o7EXg3J7pxd79sxolJbfP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o7EXg3J7pxd79sxolJbfP"/>
</p:tagLst>
</file>

<file path=ppt/theme/theme1.xml><?xml version="1.0" encoding="utf-8"?>
<a:theme xmlns:a="http://schemas.openxmlformats.org/drawingml/2006/main" name="Introducing PowerPoint 2011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Introducing PowerPoint 2011.potx</Template>
  <TotalTime>0</TotalTime>
  <Words>893</Words>
  <Application>Microsoft Macintosh PowerPoint</Application>
  <PresentationFormat>On-screen Show (16:9)</PresentationFormat>
  <Paragraphs>215</Paragraphs>
  <Slides>33</Slides>
  <Notes>28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Introducing PowerPoint 2011</vt:lpstr>
      <vt:lpstr>PowerPoint Presentation</vt:lpstr>
      <vt:lpstr>PowerPoint Presentation</vt:lpstr>
      <vt:lpstr>PowerPoint Presentation</vt:lpstr>
      <vt:lpstr>PowerPoint Presentation</vt:lpstr>
      <vt:lpstr>Scan and say goodbye</vt:lpstr>
      <vt:lpstr>No USB and hassle-free</vt:lpstr>
      <vt:lpstr>Web Based Scanning for the first time</vt:lpstr>
      <vt:lpstr>Shred in confidence</vt:lpstr>
      <vt:lpstr>Enjoy Easy and Automatic Filing</vt:lpstr>
      <vt:lpstr>Staples and Scissors</vt:lpstr>
      <vt:lpstr>Plug in to more functionality</vt:lpstr>
      <vt:lpstr>OCR is awesome</vt:lpstr>
      <vt:lpstr>Tag it… or don’t</vt:lpstr>
      <vt:lpstr>Tag it… or don’t</vt:lpstr>
      <vt:lpstr>Access and redistribute effortlessly</vt:lpstr>
      <vt:lpstr>Tablets are today’s paper</vt:lpstr>
      <vt:lpstr>Collaboration</vt:lpstr>
      <vt:lpstr>Recreate whenever you need to</vt:lpstr>
      <vt:lpstr>PowerPoint Presentation</vt:lpstr>
      <vt:lpstr>Combining Technologies</vt:lpstr>
      <vt:lpstr>Combined Technologies</vt:lpstr>
      <vt:lpstr>Combined Technologies</vt:lpstr>
      <vt:lpstr>Front End Technologies</vt:lpstr>
      <vt:lpstr>Back End Technologies</vt:lpstr>
      <vt:lpstr>Well Tested</vt:lpstr>
      <vt:lpstr>Well Tested</vt:lpstr>
      <vt:lpstr>Demo - Scanning</vt:lpstr>
      <vt:lpstr>Demo - Scanning</vt:lpstr>
      <vt:lpstr>Demo - Scanning</vt:lpstr>
      <vt:lpstr>Demo - Viewer</vt:lpstr>
      <vt:lpstr>Demo - Viewer</vt:lpstr>
      <vt:lpstr>Challenges Met and Lessons Learned</vt:lpstr>
      <vt:lpstr>Future Work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2010-05-03T20:57:59Z</dcterms:created>
  <dcterms:modified xsi:type="dcterms:W3CDTF">2013-04-30T01:02:04Z</dcterms:modified>
</cp:coreProperties>
</file>